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71" r:id="rId2"/>
    <p:sldId id="274" r:id="rId3"/>
    <p:sldId id="257" r:id="rId4"/>
    <p:sldId id="259" r:id="rId5"/>
    <p:sldId id="270" r:id="rId6"/>
    <p:sldId id="258" r:id="rId7"/>
    <p:sldId id="256" r:id="rId8"/>
    <p:sldId id="260" r:id="rId9"/>
    <p:sldId id="261" r:id="rId10"/>
    <p:sldId id="262" r:id="rId11"/>
    <p:sldId id="263" r:id="rId12"/>
    <p:sldId id="264" r:id="rId13"/>
    <p:sldId id="273" r:id="rId14"/>
    <p:sldId id="265" r:id="rId15"/>
    <p:sldId id="266" r:id="rId16"/>
    <p:sldId id="267" r:id="rId17"/>
    <p:sldId id="268" r:id="rId18"/>
    <p:sldId id="269" r:id="rId19"/>
    <p:sldId id="272" r:id="rId20"/>
    <p:sldId id="278" r:id="rId21"/>
    <p:sldId id="276" r:id="rId22"/>
    <p:sldId id="275" r:id="rId23"/>
    <p:sldId id="279" r:id="rId24"/>
    <p:sldId id="280" r:id="rId2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7" autoAdjust="0"/>
    <p:restoredTop sz="92150" autoAdjust="0"/>
  </p:normalViewPr>
  <p:slideViewPr>
    <p:cSldViewPr>
      <p:cViewPr varScale="1">
        <p:scale>
          <a:sx n="64" d="100"/>
          <a:sy n="64" d="100"/>
        </p:scale>
        <p:origin x="-1334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58 w 5740"/>
                <a:gd name="T1" fmla="*/ 1632 h 4316"/>
                <a:gd name="T2" fmla="*/ 0 w 5740"/>
                <a:gd name="T3" fmla="*/ 1632 h 4316"/>
                <a:gd name="T4" fmla="*/ 0 w 5740"/>
                <a:gd name="T5" fmla="*/ 0 h 4316"/>
                <a:gd name="T6" fmla="*/ 5758 w 5740"/>
                <a:gd name="T7" fmla="*/ 0 h 4316"/>
                <a:gd name="T8" fmla="*/ 5758 w 5740"/>
                <a:gd name="T9" fmla="*/ 1632 h 4316"/>
                <a:gd name="T10" fmla="*/ 5758 w 5740"/>
                <a:gd name="T11" fmla="*/ 163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0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0 w 382"/>
                  <a:gd name="T19" fmla="*/ 96 h 96"/>
                  <a:gd name="T20" fmla="*/ 264 w 382"/>
                  <a:gd name="T21" fmla="*/ 90 h 96"/>
                  <a:gd name="T22" fmla="*/ 312 w 382"/>
                  <a:gd name="T23" fmla="*/ 84 h 96"/>
                  <a:gd name="T24" fmla="*/ 353 w 382"/>
                  <a:gd name="T25" fmla="*/ 66 h 96"/>
                  <a:gd name="T26" fmla="*/ 383 w 382"/>
                  <a:gd name="T27" fmla="*/ 42 h 96"/>
                  <a:gd name="T28" fmla="*/ 377 w 382"/>
                  <a:gd name="T29" fmla="*/ 42 h 96"/>
                  <a:gd name="T30" fmla="*/ 347 w 382"/>
                  <a:gd name="T31" fmla="*/ 66 h 96"/>
                  <a:gd name="T32" fmla="*/ 306 w 382"/>
                  <a:gd name="T33" fmla="*/ 78 h 96"/>
                  <a:gd name="T34" fmla="*/ 264 w 382"/>
                  <a:gd name="T35" fmla="*/ 90 h 96"/>
                  <a:gd name="T36" fmla="*/ 210 w 382"/>
                  <a:gd name="T37" fmla="*/ 96 h 96"/>
                  <a:gd name="T38" fmla="*/ 210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0 w 185"/>
                  <a:gd name="T5" fmla="*/ 36 h 210"/>
                  <a:gd name="T6" fmla="*/ 156 w 185"/>
                  <a:gd name="T7" fmla="*/ 72 h 210"/>
                  <a:gd name="T8" fmla="*/ 162 w 185"/>
                  <a:gd name="T9" fmla="*/ 90 h 210"/>
                  <a:gd name="T10" fmla="*/ 168 w 185"/>
                  <a:gd name="T11" fmla="*/ 114 h 210"/>
                  <a:gd name="T12" fmla="*/ 162 w 185"/>
                  <a:gd name="T13" fmla="*/ 138 h 210"/>
                  <a:gd name="T14" fmla="*/ 150 w 185"/>
                  <a:gd name="T15" fmla="*/ 162 h 210"/>
                  <a:gd name="T16" fmla="*/ 120 w 185"/>
                  <a:gd name="T17" fmla="*/ 180 h 210"/>
                  <a:gd name="T18" fmla="*/ 90 w 185"/>
                  <a:gd name="T19" fmla="*/ 198 h 210"/>
                  <a:gd name="T20" fmla="*/ 97 w 185"/>
                  <a:gd name="T21" fmla="*/ 210 h 210"/>
                  <a:gd name="T22" fmla="*/ 132 w 185"/>
                  <a:gd name="T23" fmla="*/ 192 h 210"/>
                  <a:gd name="T24" fmla="*/ 162 w 185"/>
                  <a:gd name="T25" fmla="*/ 168 h 210"/>
                  <a:gd name="T26" fmla="*/ 180 w 185"/>
                  <a:gd name="T27" fmla="*/ 144 h 210"/>
                  <a:gd name="T28" fmla="*/ 186 w 185"/>
                  <a:gd name="T29" fmla="*/ 114 h 210"/>
                  <a:gd name="T30" fmla="*/ 180 w 185"/>
                  <a:gd name="T31" fmla="*/ 90 h 210"/>
                  <a:gd name="T32" fmla="*/ 174 w 185"/>
                  <a:gd name="T33" fmla="*/ 66 h 210"/>
                  <a:gd name="T34" fmla="*/ 156 w 185"/>
                  <a:gd name="T35" fmla="*/ 48 h 210"/>
                  <a:gd name="T36" fmla="*/ 132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464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464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D758E9-032B-4171-B98D-F920F6870F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F52C6-0E91-49FE-A6C1-038E71113D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8BF55-DBA3-4274-962C-2722B1D01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B3F6A-5070-447B-A955-E114D2E60C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EABF1-18E2-4E58-823B-9ACE4B4D21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6F29C-892D-4E5B-A4C5-4E5C4EBD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B86E2-25B6-4CA6-A49B-FAFF22051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98837-5465-43A1-91D0-1D2369C267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5DEB0-3070-425F-ACE6-3D431C895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05C2E-E8EB-4A01-A02D-4DBBC825D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F5B54-C5A6-4D25-8792-CFC8F5A11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>
              <a:gd name="T0" fmla="*/ 0 w 179"/>
              <a:gd name="T1" fmla="*/ 132 h 132"/>
              <a:gd name="T2" fmla="*/ 29 w 179"/>
              <a:gd name="T3" fmla="*/ 132 h 132"/>
              <a:gd name="T4" fmla="*/ 77 w 179"/>
              <a:gd name="T5" fmla="*/ 108 h 132"/>
              <a:gd name="T6" fmla="*/ 119 w 179"/>
              <a:gd name="T7" fmla="*/ 78 h 132"/>
              <a:gd name="T8" fmla="*/ 155 w 179"/>
              <a:gd name="T9" fmla="*/ 48 h 132"/>
              <a:gd name="T10" fmla="*/ 179 w 179"/>
              <a:gd name="T11" fmla="*/ 12 h 132"/>
              <a:gd name="T12" fmla="*/ 173 w 179"/>
              <a:gd name="T13" fmla="*/ 6 h 132"/>
              <a:gd name="T14" fmla="*/ 167 w 179"/>
              <a:gd name="T15" fmla="*/ 0 h 132"/>
              <a:gd name="T16" fmla="*/ 137 w 179"/>
              <a:gd name="T17" fmla="*/ 42 h 132"/>
              <a:gd name="T18" fmla="*/ 101 w 179"/>
              <a:gd name="T19" fmla="*/ 78 h 132"/>
              <a:gd name="T20" fmla="*/ 53 w 179"/>
              <a:gd name="T21" fmla="*/ 108 h 132"/>
              <a:gd name="T22" fmla="*/ 0 w 179"/>
              <a:gd name="T23" fmla="*/ 132 h 132"/>
              <a:gd name="T24" fmla="*/ 0 w 179"/>
              <a:gd name="T2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58 w 5740"/>
                <a:gd name="T1" fmla="*/ 1632 h 4316"/>
                <a:gd name="T2" fmla="*/ 0 w 5740"/>
                <a:gd name="T3" fmla="*/ 1632 h 4316"/>
                <a:gd name="T4" fmla="*/ 0 w 5740"/>
                <a:gd name="T5" fmla="*/ 0 h 4316"/>
                <a:gd name="T6" fmla="*/ 5758 w 5740"/>
                <a:gd name="T7" fmla="*/ 0 h 4316"/>
                <a:gd name="T8" fmla="*/ 5758 w 5740"/>
                <a:gd name="T9" fmla="*/ 1632 h 4316"/>
                <a:gd name="T10" fmla="*/ 5758 w 5740"/>
                <a:gd name="T11" fmla="*/ 163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23558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59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60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61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62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63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64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65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66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67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68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23570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71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72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73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74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75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76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77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78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79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80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81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4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85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86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3589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90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91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92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93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94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95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97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98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99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00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01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02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03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04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05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0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0 w 382"/>
                  <a:gd name="T19" fmla="*/ 96 h 96"/>
                  <a:gd name="T20" fmla="*/ 264 w 382"/>
                  <a:gd name="T21" fmla="*/ 90 h 96"/>
                  <a:gd name="T22" fmla="*/ 312 w 382"/>
                  <a:gd name="T23" fmla="*/ 84 h 96"/>
                  <a:gd name="T24" fmla="*/ 353 w 382"/>
                  <a:gd name="T25" fmla="*/ 66 h 96"/>
                  <a:gd name="T26" fmla="*/ 383 w 382"/>
                  <a:gd name="T27" fmla="*/ 42 h 96"/>
                  <a:gd name="T28" fmla="*/ 377 w 382"/>
                  <a:gd name="T29" fmla="*/ 42 h 96"/>
                  <a:gd name="T30" fmla="*/ 347 w 382"/>
                  <a:gd name="T31" fmla="*/ 66 h 96"/>
                  <a:gd name="T32" fmla="*/ 306 w 382"/>
                  <a:gd name="T33" fmla="*/ 78 h 96"/>
                  <a:gd name="T34" fmla="*/ 264 w 382"/>
                  <a:gd name="T35" fmla="*/ 90 h 96"/>
                  <a:gd name="T36" fmla="*/ 210 w 382"/>
                  <a:gd name="T37" fmla="*/ 96 h 96"/>
                  <a:gd name="T38" fmla="*/ 210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0 w 185"/>
                  <a:gd name="T5" fmla="*/ 36 h 210"/>
                  <a:gd name="T6" fmla="*/ 156 w 185"/>
                  <a:gd name="T7" fmla="*/ 72 h 210"/>
                  <a:gd name="T8" fmla="*/ 162 w 185"/>
                  <a:gd name="T9" fmla="*/ 90 h 210"/>
                  <a:gd name="T10" fmla="*/ 168 w 185"/>
                  <a:gd name="T11" fmla="*/ 114 h 210"/>
                  <a:gd name="T12" fmla="*/ 162 w 185"/>
                  <a:gd name="T13" fmla="*/ 138 h 210"/>
                  <a:gd name="T14" fmla="*/ 150 w 185"/>
                  <a:gd name="T15" fmla="*/ 162 h 210"/>
                  <a:gd name="T16" fmla="*/ 120 w 185"/>
                  <a:gd name="T17" fmla="*/ 180 h 210"/>
                  <a:gd name="T18" fmla="*/ 90 w 185"/>
                  <a:gd name="T19" fmla="*/ 198 h 210"/>
                  <a:gd name="T20" fmla="*/ 97 w 185"/>
                  <a:gd name="T21" fmla="*/ 210 h 210"/>
                  <a:gd name="T22" fmla="*/ 132 w 185"/>
                  <a:gd name="T23" fmla="*/ 192 h 210"/>
                  <a:gd name="T24" fmla="*/ 162 w 185"/>
                  <a:gd name="T25" fmla="*/ 168 h 210"/>
                  <a:gd name="T26" fmla="*/ 180 w 185"/>
                  <a:gd name="T27" fmla="*/ 144 h 210"/>
                  <a:gd name="T28" fmla="*/ 186 w 185"/>
                  <a:gd name="T29" fmla="*/ 114 h 210"/>
                  <a:gd name="T30" fmla="*/ 180 w 185"/>
                  <a:gd name="T31" fmla="*/ 90 h 210"/>
                  <a:gd name="T32" fmla="*/ 174 w 185"/>
                  <a:gd name="T33" fmla="*/ 66 h 210"/>
                  <a:gd name="T34" fmla="*/ 156 w 185"/>
                  <a:gd name="T35" fmla="*/ 48 h 210"/>
                  <a:gd name="T36" fmla="*/ 132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3619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620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621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622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623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9744BB62-39C1-43E1-934E-A15BC7D25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736725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Florida Specialty </a:t>
            </a:r>
            <a:br>
              <a:rPr lang="en-US" sz="4000" smtClean="0"/>
            </a:br>
            <a:r>
              <a:rPr lang="en-US" sz="4000" smtClean="0"/>
              <a:t>License Plate Association, Inc.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495800"/>
            <a:ext cx="6400800" cy="17526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4800" b="1" smtClean="0"/>
              <a:t>“There’s a New Sheriff in Town…”</a:t>
            </a:r>
          </a:p>
        </p:txBody>
      </p:sp>
      <p:pic>
        <p:nvPicPr>
          <p:cNvPr id="3076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$575,000 for Veterans</a:t>
            </a:r>
          </a:p>
        </p:txBody>
      </p:sp>
      <p:pic>
        <p:nvPicPr>
          <p:cNvPr id="12291" name="Picture 5" descr="veterans-mov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0"/>
            <a:ext cx="8077200" cy="5181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4191000" y="228600"/>
            <a:ext cx="4724400" cy="1627188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$450,00 for Wildflowers and Beautiful Roads</a:t>
            </a:r>
          </a:p>
        </p:txBody>
      </p:sp>
      <p:pic>
        <p:nvPicPr>
          <p:cNvPr id="1331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3505200" cy="17160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331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362200"/>
            <a:ext cx="7543800" cy="40576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$650,000 for Jr. Golf Summer Camps and After School Programs</a:t>
            </a:r>
          </a:p>
        </p:txBody>
      </p:sp>
      <p:pic>
        <p:nvPicPr>
          <p:cNvPr id="14339" name="Picture 5" descr="kids play golf"/>
          <p:cNvPicPr>
            <a:picLocks noChangeAspect="1" noChangeArrowheads="1"/>
          </p:cNvPicPr>
          <p:nvPr/>
        </p:nvPicPr>
        <p:blipFill>
          <a:blip r:embed="rId2" cstate="print"/>
          <a:srcRect l="32489"/>
          <a:stretch>
            <a:fillRect/>
          </a:stretch>
        </p:blipFill>
        <p:spPr bwMode="auto">
          <a:xfrm>
            <a:off x="5105400" y="1752600"/>
            <a:ext cx="3352800" cy="33321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3" cstate="print"/>
          <a:srcRect l="2484" t="15080" r="3105" b="20576"/>
          <a:stretch>
            <a:fillRect/>
          </a:stretch>
        </p:blipFill>
        <p:spPr bwMode="auto">
          <a:xfrm>
            <a:off x="838200" y="1600200"/>
            <a:ext cx="2895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352800"/>
            <a:ext cx="3810000" cy="2857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00200" y="0"/>
            <a:ext cx="7772400" cy="1736725"/>
          </a:xfrm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4800" b="1" smtClean="0"/>
              <a:t>Florida’s Tax Collectors Made It Happen…</a:t>
            </a:r>
          </a:p>
        </p:txBody>
      </p:sp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209800"/>
            <a:ext cx="5943600" cy="39544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536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814513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-228600" y="1752600"/>
            <a:ext cx="9677400" cy="1203325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3600" smtClean="0"/>
              <a:t>Over $20 Million Raised by FSLPA Members </a:t>
            </a:r>
            <a:br>
              <a:rPr lang="en-US" sz="3600" smtClean="0"/>
            </a:br>
            <a:r>
              <a:rPr lang="en-US" sz="3600" smtClean="0"/>
              <a:t>$30 MILLION TOTAL</a:t>
            </a: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581400"/>
            <a:ext cx="6400800" cy="16002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4400" smtClean="0"/>
              <a:t>As Tax Collectors, did you receive the recognition you, and your staff deserve?</a:t>
            </a:r>
          </a:p>
        </p:txBody>
      </p:sp>
      <p:pic>
        <p:nvPicPr>
          <p:cNvPr id="16388" name="Picture 3"/>
          <p:cNvPicPr>
            <a:picLocks noChangeAspect="1"/>
          </p:cNvPicPr>
          <p:nvPr/>
        </p:nvPicPr>
        <p:blipFill>
          <a:blip r:embed="rId2" cstate="print"/>
          <a:srcRect l="1666" t="11641" r="68333" b="14632"/>
          <a:stretch>
            <a:fillRect/>
          </a:stretch>
        </p:blipFill>
        <p:spPr bwMode="auto">
          <a:xfrm>
            <a:off x="3048000" y="228600"/>
            <a:ext cx="2743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OK, I’ll Go Ahead and Say It…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Plates are a pain in the neck</a:t>
            </a:r>
          </a:p>
          <a:p>
            <a:pPr eaLnBrk="1" hangingPunct="1">
              <a:defRPr/>
            </a:pPr>
            <a:r>
              <a:rPr lang="en-US" smtClean="0"/>
              <a:t>We get all the work, none of the glory</a:t>
            </a:r>
          </a:p>
          <a:p>
            <a:pPr eaLnBrk="1" hangingPunct="1">
              <a:defRPr/>
            </a:pPr>
            <a:r>
              <a:rPr lang="en-US" smtClean="0"/>
              <a:t>There’s too many of them</a:t>
            </a:r>
          </a:p>
          <a:p>
            <a:pPr eaLnBrk="1" hangingPunct="1">
              <a:defRPr/>
            </a:pPr>
            <a:r>
              <a:rPr lang="en-US" smtClean="0"/>
              <a:t>My staff expected to be “salesmen”</a:t>
            </a:r>
          </a:p>
          <a:p>
            <a:pPr eaLnBrk="1" hangingPunct="1">
              <a:defRPr/>
            </a:pPr>
            <a:r>
              <a:rPr lang="en-US" smtClean="0"/>
              <a:t>I’m asked to “pick and choose” promotions among competing plates</a:t>
            </a:r>
          </a:p>
          <a:p>
            <a:pPr eaLnBrk="1" hangingPunct="1">
              <a:defRPr/>
            </a:pPr>
            <a:r>
              <a:rPr lang="en-US" smtClean="0"/>
              <a:t>Dealing with Specialties slows down my operation</a:t>
            </a:r>
          </a:p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Here’s What We’re Going To Do: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8229600" cy="4068763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Include Tax Collectors In Handing Out $</a:t>
            </a:r>
          </a:p>
          <a:p>
            <a:pPr eaLnBrk="1" hangingPunct="1">
              <a:defRPr/>
            </a:pPr>
            <a:endParaRPr lang="en-US" smtClean="0"/>
          </a:p>
          <a:p>
            <a:pPr lvl="1" eaLnBrk="1" hangingPunct="1">
              <a:defRPr/>
            </a:pPr>
            <a:r>
              <a:rPr lang="en-US" smtClean="0"/>
              <a:t>Press Component</a:t>
            </a:r>
          </a:p>
          <a:p>
            <a:pPr lvl="3" eaLnBrk="1" hangingPunct="1">
              <a:defRPr/>
            </a:pPr>
            <a:r>
              <a:rPr lang="en-US" smtClean="0"/>
              <a:t>Photo/press release to local papers</a:t>
            </a:r>
          </a:p>
          <a:p>
            <a:pPr lvl="3" eaLnBrk="1" hangingPunct="1">
              <a:defRPr/>
            </a:pPr>
            <a:r>
              <a:rPr lang="en-US" smtClean="0"/>
              <a:t>Release &amp; mention in FSLPA/Beneficiaries pubs</a:t>
            </a:r>
          </a:p>
          <a:p>
            <a:pPr lvl="3" eaLnBrk="1" hangingPunct="1">
              <a:defRPr/>
            </a:pPr>
            <a:r>
              <a:rPr lang="en-US" smtClean="0"/>
              <a:t>Beneficiary organization awards</a:t>
            </a:r>
          </a:p>
          <a:p>
            <a:pPr lvl="3" eaLnBrk="1" hangingPunct="1">
              <a:defRPr/>
            </a:pPr>
            <a:r>
              <a:rPr lang="en-US" smtClean="0"/>
              <a:t>FSLPA Awards</a:t>
            </a:r>
          </a:p>
          <a:p>
            <a:pPr lvl="3" eaLnBrk="1" hangingPunct="1">
              <a:defRPr/>
            </a:pPr>
            <a:r>
              <a:rPr lang="en-US" smtClean="0"/>
              <a:t>E-mail Tree to supporters (locally)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Here’s What We’re Going To Do: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Political Component:</a:t>
            </a:r>
          </a:p>
          <a:p>
            <a:pPr lvl="1" eaLnBrk="1" hangingPunct="1">
              <a:defRPr/>
            </a:pPr>
            <a:r>
              <a:rPr lang="en-US" smtClean="0"/>
              <a:t>Tax Collectors invite key political leaders to check presentations</a:t>
            </a:r>
          </a:p>
          <a:p>
            <a:pPr lvl="1" eaLnBrk="1" hangingPunct="1">
              <a:defRPr/>
            </a:pPr>
            <a:r>
              <a:rPr lang="en-US" smtClean="0"/>
              <a:t>“Plug In” supportive legislators to our press, internal and external publications</a:t>
            </a:r>
          </a:p>
          <a:p>
            <a:pPr lvl="1" eaLnBrk="1" hangingPunct="1">
              <a:defRPr/>
            </a:pPr>
            <a:r>
              <a:rPr lang="en-US" smtClean="0"/>
              <a:t>Include these leaders in our local/district e-mail tree</a:t>
            </a:r>
          </a:p>
          <a:p>
            <a:pPr lvl="1" eaLnBrk="1" hangingPunct="1">
              <a:defRPr/>
            </a:pPr>
            <a:r>
              <a:rPr lang="en-US" smtClean="0"/>
              <a:t>Joint FSLPA/FTC awards to friendly legislators or local officials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What WE can do TOGETHER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We have a lot in common:</a:t>
            </a:r>
          </a:p>
          <a:p>
            <a:pPr lvl="1" eaLnBrk="1" hangingPunct="1">
              <a:defRPr/>
            </a:pPr>
            <a:r>
              <a:rPr lang="en-US" smtClean="0"/>
              <a:t>FSLPA will keep you informed</a:t>
            </a:r>
          </a:p>
          <a:p>
            <a:pPr lvl="1" eaLnBrk="1" hangingPunct="1">
              <a:defRPr/>
            </a:pPr>
            <a:r>
              <a:rPr lang="en-US" smtClean="0"/>
              <a:t>We want to keep our members in the loop</a:t>
            </a:r>
          </a:p>
          <a:p>
            <a:pPr lvl="1" eaLnBrk="1" hangingPunct="1">
              <a:defRPr/>
            </a:pPr>
            <a:r>
              <a:rPr lang="en-US" smtClean="0"/>
              <a:t>Develop joint education programs for legislators/public</a:t>
            </a:r>
          </a:p>
          <a:p>
            <a:pPr lvl="1" eaLnBrk="1" hangingPunct="1">
              <a:defRPr/>
            </a:pPr>
            <a:r>
              <a:rPr lang="en-US" smtClean="0"/>
              <a:t>Identify allies and organize/mobilize</a:t>
            </a:r>
          </a:p>
          <a:p>
            <a:pPr lvl="1" eaLnBrk="1" hangingPunct="1">
              <a:defRPr/>
            </a:pPr>
            <a:r>
              <a:rPr lang="en-US" smtClean="0"/>
              <a:t>Legislative Outreach w/ our advocacy organization, the FTC, allied organizations</a:t>
            </a:r>
          </a:p>
          <a:p>
            <a:pPr lvl="1" eaLnBrk="1" hangingPunct="1">
              <a:defRPr/>
            </a:pPr>
            <a:r>
              <a:rPr lang="en-US" smtClean="0"/>
              <a:t>Meet again before the next legislative session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09800"/>
            <a:ext cx="7772400" cy="1736725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4800" smtClean="0"/>
              <a:t>Florida Specialty License Plate Association, Inc.</a:t>
            </a:r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419600"/>
            <a:ext cx="6400800" cy="17526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4400" smtClean="0"/>
              <a:t>Legislative Update Outlook for 2012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445411" y="314997"/>
            <a:ext cx="4099150" cy="1922069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2860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$80,000 for Autism Intervention Programs</a:t>
            </a:r>
          </a:p>
        </p:txBody>
      </p:sp>
      <p:pic>
        <p:nvPicPr>
          <p:cNvPr id="409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600200"/>
            <a:ext cx="6043613" cy="46815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 l="9334" t="12805" r="10667" b="11584"/>
          <a:stretch>
            <a:fillRect/>
          </a:stretch>
        </p:blipFill>
        <p:spPr bwMode="auto">
          <a:xfrm>
            <a:off x="228600" y="1219200"/>
            <a:ext cx="3733800" cy="19288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457200" y="1752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Why The Florida Specialty Plate Association was Created</a:t>
            </a:r>
          </a:p>
        </p:txBody>
      </p:sp>
      <p:sp>
        <p:nvSpPr>
          <p:cNvPr id="3" name="Content Placeholder 2"/>
          <p:cNvSpPr>
            <a:spLocks/>
          </p:cNvSpPr>
          <p:nvPr/>
        </p:nvSpPr>
        <p:spPr bwMode="auto">
          <a:xfrm>
            <a:off x="304800" y="2819400"/>
            <a:ext cx="8839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/>
            </a:pPr>
            <a:endParaRPr lang="en-US" sz="26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3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Created to Protect and Promote Specialty Plates 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3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Have a Collective Voice in Policy Decisions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3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Educate Elected Officials and their Constituents about the Benefits and Positive Impact Specialty Plates have on our State 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3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Provide an economy of scale for Members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endParaRPr lang="en-US" sz="3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145685F-FF10-4538-A5A2-D4A7092D851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pic>
        <p:nvPicPr>
          <p:cNvPr id="22534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-74676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Why Specialty Plates Organized Grassroots and Remain Vigilant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050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smtClean="0"/>
              <a:t>Threat of Corporate Plates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/>
              <a:t>Threat of Litigation to Disband Program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/>
              <a:t>Threat of more fee increases/drop in sales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/>
              <a:t>Rifts between some plates and agency and legislative personnel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/>
              <a:t>Proactive efforts to work with Agency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/>
              <a:t>Redesign of Plates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/>
              <a:t>Inquiries to work with check-offs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/>
              <a:t>Opportunities for more options in creating revenue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Areas of Legislative Concern for FSLPA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Why the Specialty Plate Moratorium Must Continue</a:t>
            </a:r>
          </a:p>
          <a:p>
            <a:pPr eaLnBrk="1" hangingPunct="1">
              <a:defRPr/>
            </a:pPr>
            <a:r>
              <a:rPr lang="en-US" sz="2800" smtClean="0"/>
              <a:t>No New Plates Approved, Moratorium Continues</a:t>
            </a:r>
          </a:p>
          <a:p>
            <a:pPr eaLnBrk="1" hangingPunct="1">
              <a:defRPr/>
            </a:pPr>
            <a:r>
              <a:rPr lang="en-US" sz="2800" smtClean="0"/>
              <a:t>Amendment forbids use of plate revenue for ALL lobbying</a:t>
            </a:r>
          </a:p>
          <a:p>
            <a:pPr eaLnBrk="1" hangingPunct="1">
              <a:defRPr/>
            </a:pPr>
            <a:r>
              <a:rPr lang="en-US" sz="2800" smtClean="0"/>
              <a:t>Legislature Bans Lobbying with Specialty Plate Fees</a:t>
            </a:r>
          </a:p>
          <a:p>
            <a:pPr eaLnBrk="1" hangingPunct="1">
              <a:defRPr/>
            </a:pPr>
            <a:r>
              <a:rPr lang="en-US" sz="2800" smtClean="0"/>
              <a:t>Enhanced Drivers Licenses </a:t>
            </a:r>
          </a:p>
          <a:p>
            <a:pPr eaLnBrk="1" hangingPunct="1">
              <a:defRPr/>
            </a:pPr>
            <a:r>
              <a:rPr lang="en-US" sz="2800" smtClean="0"/>
              <a:t>Check Off Concerns for Members</a:t>
            </a:r>
          </a:p>
          <a:p>
            <a:pPr eaLnBrk="1" hangingPunct="1">
              <a:defRPr/>
            </a:pPr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1066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HOW CAN TAX COLLECTORS BENEFIT?</a:t>
            </a:r>
          </a:p>
        </p:txBody>
      </p:sp>
      <p:sp>
        <p:nvSpPr>
          <p:cNvPr id="3" name="Content Placeholder 2"/>
          <p:cNvSpPr>
            <a:spLocks/>
          </p:cNvSpPr>
          <p:nvPr/>
        </p:nvSpPr>
        <p:spPr bwMode="auto">
          <a:xfrm>
            <a:off x="762000" y="2438400"/>
            <a:ext cx="8001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Takes Burden off Legislature to Fund these issues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Help You Educate your Local Officials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Funding Sources- Invaluable Asset to Elected Officials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Build Base of Support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Enhance Local Delivery of Constituent Services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Provide Resources to your County Residents and Voters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Generate Revenue to Create Jobs and Provide Services</a:t>
            </a: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7E3CB0C-22E2-450A-8E17-F53CF9A48C62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23</a:t>
            </a:fld>
            <a:endParaRPr 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pic>
        <p:nvPicPr>
          <p:cNvPr id="25605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090738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488" y="304800"/>
            <a:ext cx="1814512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64A8183-1066-440E-9D5C-980E66ECD32B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09600" y="914400"/>
            <a:ext cx="8000999" cy="3753194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Rectangle 5"/>
          <p:cNvSpPr/>
          <p:nvPr/>
        </p:nvSpPr>
        <p:spPr>
          <a:xfrm>
            <a:off x="0" y="5105400"/>
            <a:ext cx="91440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Thank you for your attention!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/>
              <a:t>$6 Million for Sea Life</a:t>
            </a:r>
          </a:p>
        </p:txBody>
      </p:sp>
      <p:pic>
        <p:nvPicPr>
          <p:cNvPr id="5123" name="Picture 5" descr="Marine-Life-sea-lif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057400"/>
            <a:ext cx="6858000" cy="4381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4" name="Rectangle 7"/>
          <p:cNvSpPr>
            <a:spLocks noChangeArrowheads="1"/>
          </p:cNvSpPr>
          <p:nvPr/>
        </p:nvSpPr>
        <p:spPr bwMode="auto">
          <a:xfrm>
            <a:off x="2590800" y="1143000"/>
            <a:ext cx="4730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/>
            <a:r>
              <a:rPr lang="en-US" b="1"/>
              <a:t>The Protect Our Reefs Grant Program</a:t>
            </a:r>
          </a:p>
          <a:p>
            <a:pPr algn="ctr" eaLnBrk="1" hangingPunct="1"/>
            <a:r>
              <a:rPr lang="en-US" b="1"/>
              <a:t>An Enormous Economic Driver</a:t>
            </a:r>
          </a:p>
          <a:p>
            <a:pPr algn="ctr" eaLnBrk="1" hangingPunct="1"/>
            <a:r>
              <a:rPr lang="en-US" b="1"/>
              <a:t> for Florida</a:t>
            </a:r>
          </a:p>
          <a:p>
            <a:pPr algn="ctr"/>
            <a:endParaRPr lang="en-US"/>
          </a:p>
        </p:txBody>
      </p:sp>
      <p:pic>
        <p:nvPicPr>
          <p:cNvPr id="512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90600"/>
            <a:ext cx="240030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>
          <a:xfrm>
            <a:off x="4038600" y="381000"/>
            <a:ext cx="4038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$675,000 for Education</a:t>
            </a:r>
          </a:p>
        </p:txBody>
      </p:sp>
      <p:pic>
        <p:nvPicPr>
          <p:cNvPr id="6147" name="Picture 5" descr="Girl Raise hand 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057400"/>
            <a:ext cx="6553200" cy="40687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8" name="Picture 6"/>
          <p:cNvPicPr>
            <a:picLocks noChangeAspect="1" noChangeArrowheads="1"/>
          </p:cNvPicPr>
          <p:nvPr/>
        </p:nvPicPr>
        <p:blipFill>
          <a:blip r:embed="rId3" cstate="print"/>
          <a:srcRect r="5357" b="6897"/>
          <a:stretch>
            <a:fillRect/>
          </a:stretch>
        </p:blipFill>
        <p:spPr bwMode="auto">
          <a:xfrm>
            <a:off x="381000" y="228600"/>
            <a:ext cx="3048000" cy="15525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$475,000 for Fallen Law Enforcement Officers &amp; Their Families</a:t>
            </a:r>
          </a:p>
        </p:txBody>
      </p:sp>
      <p:pic>
        <p:nvPicPr>
          <p:cNvPr id="7171" name="Picture 4" descr="Cops Confront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2438400"/>
            <a:ext cx="5791200" cy="42227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3" cstate="print"/>
          <a:srcRect l="13890" r="25000" b="2084"/>
          <a:stretch>
            <a:fillRect/>
          </a:stretch>
        </p:blipFill>
        <p:spPr bwMode="auto">
          <a:xfrm>
            <a:off x="304800" y="1524000"/>
            <a:ext cx="2568575" cy="2743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$50,000 for Organ Transplants</a:t>
            </a:r>
          </a:p>
        </p:txBody>
      </p:sp>
      <p:pic>
        <p:nvPicPr>
          <p:cNvPr id="8195" name="Picture 5" descr="OrganDonor"/>
          <p:cNvPicPr>
            <a:picLocks noChangeAspect="1" noChangeArrowheads="1"/>
          </p:cNvPicPr>
          <p:nvPr/>
        </p:nvPicPr>
        <p:blipFill>
          <a:blip r:embed="rId2" cstate="print"/>
          <a:srcRect l="16418" r="16418" b="-1103"/>
          <a:stretch>
            <a:fillRect/>
          </a:stretch>
        </p:blipFill>
        <p:spPr bwMode="auto">
          <a:xfrm>
            <a:off x="685800" y="4343400"/>
            <a:ext cx="2209800" cy="20621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19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0600"/>
            <a:ext cx="3941763" cy="4191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19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600200"/>
            <a:ext cx="3962400" cy="18859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198" name="Text Box 8"/>
          <p:cNvSpPr txBox="1">
            <a:spLocks noChangeArrowheads="1"/>
          </p:cNvSpPr>
          <p:nvPr/>
        </p:nvSpPr>
        <p:spPr bwMode="auto">
          <a:xfrm>
            <a:off x="3886200" y="5486400"/>
            <a:ext cx="50292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PGA Tour Player, Erik Compton </a:t>
            </a:r>
          </a:p>
          <a:p>
            <a:pPr algn="ctr">
              <a:spcBef>
                <a:spcPct val="50000"/>
              </a:spcBef>
            </a:pPr>
            <a:r>
              <a:rPr lang="en-US" b="1"/>
              <a:t>with his 3</a:t>
            </a:r>
            <a:r>
              <a:rPr lang="en-US" b="1" baseline="30000"/>
              <a:t>rd</a:t>
            </a:r>
            <a:r>
              <a:rPr lang="en-US" b="1"/>
              <a:t> heart and President Clinton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2743200" y="228600"/>
            <a:ext cx="64008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$650,000 For Challenger/Columbia</a:t>
            </a:r>
          </a:p>
        </p:txBody>
      </p:sp>
      <p:pic>
        <p:nvPicPr>
          <p:cNvPr id="9219" name="Picture 6" descr="challeng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600200"/>
            <a:ext cx="7239000" cy="47117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2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2209800" cy="1030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3581400" y="0"/>
            <a:ext cx="42672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$650,000 for Agriculture</a:t>
            </a:r>
          </a:p>
        </p:txBody>
      </p:sp>
      <p:pic>
        <p:nvPicPr>
          <p:cNvPr id="10243" name="Picture 5" descr="orangegrove03a"/>
          <p:cNvPicPr>
            <a:picLocks noChangeAspect="1" noChangeArrowheads="1"/>
          </p:cNvPicPr>
          <p:nvPr/>
        </p:nvPicPr>
        <p:blipFill>
          <a:blip r:embed="rId2" cstate="print"/>
          <a:srcRect l="5405" r="29730" b="-729"/>
          <a:stretch>
            <a:fillRect/>
          </a:stretch>
        </p:blipFill>
        <p:spPr bwMode="auto">
          <a:xfrm>
            <a:off x="3276600" y="1371600"/>
            <a:ext cx="5486400" cy="5257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 cstate="print"/>
          <a:srcRect b="18628"/>
          <a:stretch>
            <a:fillRect/>
          </a:stretch>
        </p:blipFill>
        <p:spPr bwMode="auto">
          <a:xfrm>
            <a:off x="228600" y="381000"/>
            <a:ext cx="274320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3429000" y="277813"/>
            <a:ext cx="52578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$975,000 to Strengthen  Families</a:t>
            </a:r>
          </a:p>
        </p:txBody>
      </p:sp>
      <p:pic>
        <p:nvPicPr>
          <p:cNvPr id="11267" name="Picture 5" descr="19156507 famil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305050"/>
            <a:ext cx="6934200" cy="4248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26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4800"/>
            <a:ext cx="3200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691</TotalTime>
  <Words>560</Words>
  <Application>Microsoft Office PowerPoint</Application>
  <PresentationFormat>On-screen Show (4:3)</PresentationFormat>
  <Paragraphs>87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Wingdings</vt:lpstr>
      <vt:lpstr>Calibri</vt:lpstr>
      <vt:lpstr>Ripple</vt:lpstr>
      <vt:lpstr>Florida Specialty  License Plate Association, Inc.</vt:lpstr>
      <vt:lpstr>$80,000 for Autism Intervention Programs</vt:lpstr>
      <vt:lpstr>$6 Million for Sea Life</vt:lpstr>
      <vt:lpstr>$675,000 for Education</vt:lpstr>
      <vt:lpstr>$475,000 for Fallen Law Enforcement Officers &amp; Their Families</vt:lpstr>
      <vt:lpstr>$50,000 for Organ Transplants</vt:lpstr>
      <vt:lpstr>$650,000 For Challenger/Columbia</vt:lpstr>
      <vt:lpstr>$650,000 for Agriculture</vt:lpstr>
      <vt:lpstr>$975,000 to Strengthen  Families</vt:lpstr>
      <vt:lpstr>$575,000 for Veterans</vt:lpstr>
      <vt:lpstr>$450,00 for Wildflowers and Beautiful Roads</vt:lpstr>
      <vt:lpstr>$650,000 for Jr. Golf Summer Camps and After School Programs</vt:lpstr>
      <vt:lpstr>Florida’s Tax Collectors Made It Happen…</vt:lpstr>
      <vt:lpstr>Over $20 Million Raised by FSLPA Members  $30 MILLION TOTAL</vt:lpstr>
      <vt:lpstr>OK, I’ll Go Ahead and Say It…</vt:lpstr>
      <vt:lpstr>Here’s What We’re Going To Do:</vt:lpstr>
      <vt:lpstr>Here’s What We’re Going To Do:</vt:lpstr>
      <vt:lpstr>What WE can do TOGETHER</vt:lpstr>
      <vt:lpstr>Florida Specialty License Plate Association, Inc.</vt:lpstr>
      <vt:lpstr>Slide 20</vt:lpstr>
      <vt:lpstr>Why Specialty Plates Organized Grassroots and Remain Vigilant</vt:lpstr>
      <vt:lpstr>Areas of Legislative Concern for FSLPA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Jan Bot</dc:creator>
  <cp:lastModifiedBy>Aaron Frisbee</cp:lastModifiedBy>
  <cp:revision>13</cp:revision>
  <dcterms:created xsi:type="dcterms:W3CDTF">2012-04-23T19:53:24Z</dcterms:created>
  <dcterms:modified xsi:type="dcterms:W3CDTF">2012-05-02T13:51:58Z</dcterms:modified>
</cp:coreProperties>
</file>